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E450EB55-9520-4221-B870-221E54B0BD9D}" type="datetimeFigureOut">
              <a:rPr lang="en-US" smtClean="0"/>
              <a:pPr/>
              <a:t>11/16/2024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EBDB8A5-51D4-4DD4-90C9-CD3E0F350068}"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50EB55-9520-4221-B870-221E54B0BD9D}" type="datetimeFigureOut">
              <a:rPr lang="en-US" smtClean="0"/>
              <a:pPr/>
              <a:t>11/16/2024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EBDB8A5-51D4-4DD4-90C9-CD3E0F3500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50EB55-9520-4221-B870-221E54B0BD9D}" type="datetimeFigureOut">
              <a:rPr lang="en-US" smtClean="0"/>
              <a:pPr/>
              <a:t>11/16/2024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EBDB8A5-51D4-4DD4-90C9-CD3E0F3500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50EB55-9520-4221-B870-221E54B0BD9D}" type="datetimeFigureOut">
              <a:rPr lang="en-US" smtClean="0"/>
              <a:pPr/>
              <a:t>11/16/2024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EBDB8A5-51D4-4DD4-90C9-CD3E0F3500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E450EB55-9520-4221-B870-221E54B0BD9D}" type="datetimeFigureOut">
              <a:rPr lang="en-US" smtClean="0"/>
              <a:pPr/>
              <a:t>11/16/2024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EBDB8A5-51D4-4DD4-90C9-CD3E0F350068}"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450EB55-9520-4221-B870-221E54B0BD9D}" type="datetimeFigureOut">
              <a:rPr lang="en-US" smtClean="0"/>
              <a:pPr/>
              <a:t>11/16/2024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8EBDB8A5-51D4-4DD4-90C9-CD3E0F350068}"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450EB55-9520-4221-B870-221E54B0BD9D}" type="datetimeFigureOut">
              <a:rPr lang="en-US" smtClean="0"/>
              <a:pPr/>
              <a:t>11/16/2024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8EBDB8A5-51D4-4DD4-90C9-CD3E0F3500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450EB55-9520-4221-B870-221E54B0BD9D}" type="datetimeFigureOut">
              <a:rPr lang="en-US" smtClean="0"/>
              <a:pPr/>
              <a:t>11/16/2024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EBDB8A5-51D4-4DD4-90C9-CD3E0F350068}"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450EB55-9520-4221-B870-221E54B0BD9D}" type="datetimeFigureOut">
              <a:rPr lang="en-US" smtClean="0"/>
              <a:pPr/>
              <a:t>11/16/2024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EBDB8A5-51D4-4DD4-90C9-CD3E0F3500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E450EB55-9520-4221-B870-221E54B0BD9D}" type="datetimeFigureOut">
              <a:rPr lang="en-US" smtClean="0"/>
              <a:pPr/>
              <a:t>11/16/2024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EBDB8A5-51D4-4DD4-90C9-CD3E0F350068}"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E450EB55-9520-4221-B870-221E54B0BD9D}" type="datetimeFigureOut">
              <a:rPr lang="en-US" smtClean="0"/>
              <a:pPr/>
              <a:t>11/16/2024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EBDB8A5-51D4-4DD4-90C9-CD3E0F350068}"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E450EB55-9520-4221-B870-221E54B0BD9D}" type="datetimeFigureOut">
              <a:rPr lang="en-US" smtClean="0"/>
              <a:pPr/>
              <a:t>11/16/2024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8EBDB8A5-51D4-4DD4-90C9-CD3E0F350068}"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533400"/>
            <a:ext cx="7556195" cy="1107996"/>
          </a:xfrm>
          <a:prstGeom prst="rect">
            <a:avLst/>
          </a:prstGeom>
          <a:noFill/>
        </p:spPr>
        <p:txBody>
          <a:bodyPr wrap="square" rtlCol="0">
            <a:spAutoFit/>
          </a:bodyPr>
          <a:lstStyle/>
          <a:p>
            <a:pPr algn="ctr"/>
            <a:r>
              <a:rPr lang="bn-BD" sz="2400" b="1" dirty="0" smtClean="0">
                <a:solidFill>
                  <a:srgbClr val="FF0000"/>
                </a:solidFill>
                <a:latin typeface="Kalpurush" pitchFamily="2" charset="0"/>
                <a:cs typeface="Kalpurush" pitchFamily="2" charset="0"/>
              </a:rPr>
              <a:t>বিষয়-</a:t>
            </a:r>
            <a:r>
              <a:rPr lang="bn-BD" sz="2400" dirty="0" smtClean="0">
                <a:solidFill>
                  <a:srgbClr val="FF0000"/>
                </a:solidFill>
                <a:latin typeface="Kalpurush" pitchFamily="2" charset="0"/>
                <a:cs typeface="Kalpurush" pitchFamily="2" charset="0"/>
              </a:rPr>
              <a:t> </a:t>
            </a:r>
          </a:p>
          <a:p>
            <a:pPr algn="ctr"/>
            <a:r>
              <a:rPr lang="bn-BD" sz="2400" b="1" dirty="0">
                <a:solidFill>
                  <a:srgbClr val="FF0000"/>
                </a:solidFill>
                <a:latin typeface="Kalpurush" pitchFamily="2" charset="0"/>
                <a:cs typeface="Kalpurush" pitchFamily="2" charset="0"/>
              </a:rPr>
              <a:t>অলংকার ও তার শ্রেণিবিভাগ</a:t>
            </a:r>
            <a:endParaRPr lang="en-US" sz="2400" dirty="0">
              <a:solidFill>
                <a:srgbClr val="FF0000"/>
              </a:solidFill>
              <a:latin typeface="Kalpurush" pitchFamily="2" charset="0"/>
              <a:cs typeface="Kalpurush" pitchFamily="2" charset="0"/>
            </a:endParaRPr>
          </a:p>
          <a:p>
            <a:endParaRPr lang="en-US" dirty="0"/>
          </a:p>
        </p:txBody>
      </p:sp>
      <p:sp>
        <p:nvSpPr>
          <p:cNvPr id="3" name="TextBox 2"/>
          <p:cNvSpPr txBox="1"/>
          <p:nvPr/>
        </p:nvSpPr>
        <p:spPr>
          <a:xfrm>
            <a:off x="1371600" y="2895600"/>
            <a:ext cx="6305394" cy="1938992"/>
          </a:xfrm>
          <a:prstGeom prst="rect">
            <a:avLst/>
          </a:prstGeom>
          <a:noFill/>
        </p:spPr>
        <p:txBody>
          <a:bodyPr wrap="square" rtlCol="0">
            <a:spAutoFit/>
          </a:bodyPr>
          <a:lstStyle/>
          <a:p>
            <a:pPr algn="ctr"/>
            <a:r>
              <a:rPr lang="en-US" sz="2400" b="1" dirty="0" smtClean="0">
                <a:solidFill>
                  <a:schemeClr val="tx1">
                    <a:lumMod val="85000"/>
                    <a:lumOff val="15000"/>
                  </a:schemeClr>
                </a:solidFill>
                <a:latin typeface="Kalpurush" pitchFamily="2" charset="0"/>
                <a:cs typeface="Kalpurush" pitchFamily="2" charset="0"/>
              </a:rPr>
              <a:t>PRESENTED FOR BNGH- 2ND SEM </a:t>
            </a:r>
          </a:p>
          <a:p>
            <a:pPr algn="ctr"/>
            <a:r>
              <a:rPr lang="en-US" sz="2400" b="1" dirty="0" smtClean="0">
                <a:solidFill>
                  <a:schemeClr val="tx1">
                    <a:lumMod val="85000"/>
                    <a:lumOff val="15000"/>
                  </a:schemeClr>
                </a:solidFill>
                <a:latin typeface="Kalpurush" pitchFamily="2" charset="0"/>
                <a:cs typeface="Kalpurush" pitchFamily="2" charset="0"/>
              </a:rPr>
              <a:t>DR. </a:t>
            </a:r>
            <a:r>
              <a:rPr lang="en-US" sz="2400" b="1" smtClean="0">
                <a:solidFill>
                  <a:schemeClr val="tx1">
                    <a:lumMod val="85000"/>
                    <a:lumOff val="15000"/>
                  </a:schemeClr>
                </a:solidFill>
                <a:latin typeface="Kalpurush" pitchFamily="2" charset="0"/>
                <a:cs typeface="Kalpurush" pitchFamily="2" charset="0"/>
              </a:rPr>
              <a:t>PROKASH BISWAS</a:t>
            </a:r>
            <a:endParaRPr lang="en-US" sz="2400" b="1" dirty="0" smtClean="0">
              <a:solidFill>
                <a:schemeClr val="tx1">
                  <a:lumMod val="85000"/>
                  <a:lumOff val="15000"/>
                </a:schemeClr>
              </a:solidFill>
              <a:latin typeface="Kalpurush" pitchFamily="2" charset="0"/>
              <a:cs typeface="Kalpurush" pitchFamily="2" charset="0"/>
            </a:endParaRPr>
          </a:p>
          <a:p>
            <a:pPr algn="ctr"/>
            <a:r>
              <a:rPr lang="en-US" sz="2400" b="1" dirty="0" smtClean="0">
                <a:solidFill>
                  <a:schemeClr val="tx1">
                    <a:lumMod val="85000"/>
                    <a:lumOff val="15000"/>
                  </a:schemeClr>
                </a:solidFill>
                <a:latin typeface="Kalpurush" pitchFamily="2" charset="0"/>
                <a:cs typeface="Kalpurush" pitchFamily="2" charset="0"/>
              </a:rPr>
              <a:t>ASSISTANT PROFESSOR</a:t>
            </a:r>
          </a:p>
          <a:p>
            <a:pPr algn="ctr"/>
            <a:r>
              <a:rPr lang="en-US" sz="2400" b="1" dirty="0" smtClean="0">
                <a:solidFill>
                  <a:schemeClr val="tx1">
                    <a:lumMod val="85000"/>
                    <a:lumOff val="15000"/>
                  </a:schemeClr>
                </a:solidFill>
                <a:latin typeface="Kalpurush" pitchFamily="2" charset="0"/>
                <a:cs typeface="Kalpurush" pitchFamily="2" charset="0"/>
              </a:rPr>
              <a:t>DEPARTMENT OF BENGALI</a:t>
            </a:r>
          </a:p>
          <a:p>
            <a:pPr algn="ctr"/>
            <a:r>
              <a:rPr lang="en-US" sz="2400" b="1" dirty="0" smtClean="0">
                <a:solidFill>
                  <a:schemeClr val="tx1">
                    <a:lumMod val="85000"/>
                    <a:lumOff val="15000"/>
                  </a:schemeClr>
                </a:solidFill>
                <a:latin typeface="Kalpurush" pitchFamily="2" charset="0"/>
                <a:cs typeface="Kalpurush" pitchFamily="2" charset="0"/>
              </a:rPr>
              <a:t> AMMT COLLEGE</a:t>
            </a:r>
            <a:endParaRPr lang="en-US" sz="2400" dirty="0">
              <a:solidFill>
                <a:schemeClr val="tx1">
                  <a:lumMod val="85000"/>
                  <a:lumOff val="15000"/>
                </a:schemeClr>
              </a:solidFill>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686800" cy="5293757"/>
          </a:xfrm>
          <a:prstGeom prst="rect">
            <a:avLst/>
          </a:prstGeom>
          <a:noFill/>
        </p:spPr>
        <p:txBody>
          <a:bodyPr wrap="square" rtlCol="0">
            <a:spAutoFit/>
          </a:bodyPr>
          <a:lstStyle/>
          <a:p>
            <a:pPr fontAlgn="base"/>
            <a:r>
              <a:rPr lang="bn-BD" sz="2000" dirty="0">
                <a:latin typeface="Kalpurush" pitchFamily="2" charset="0"/>
                <a:cs typeface="Kalpurush" pitchFamily="2" charset="0"/>
              </a:rPr>
              <a:t>মানুষ স্বভাবতই সুন্দরের পূজারি। যে কোনো</a:t>
            </a:r>
            <a:r>
              <a:rPr lang="en-US" sz="2000" dirty="0">
                <a:latin typeface="Kalpurush" pitchFamily="2" charset="0"/>
                <a:cs typeface="Kalpurush" pitchFamily="2" charset="0"/>
              </a:rPr>
              <a:t> </a:t>
            </a:r>
            <a:r>
              <a:rPr lang="bn-BD" sz="2000" dirty="0">
                <a:latin typeface="Kalpurush" pitchFamily="2" charset="0"/>
                <a:cs typeface="Kalpurush" pitchFamily="2" charset="0"/>
              </a:rPr>
              <a:t>সৌন্দর্যই আমাদের হৃদয়কে আন্দোলিত করে</a:t>
            </a:r>
            <a:r>
              <a:rPr lang="en-US" sz="2000" dirty="0">
                <a:latin typeface="Kalpurush" pitchFamily="2" charset="0"/>
                <a:cs typeface="Kalpurush" pitchFamily="2" charset="0"/>
              </a:rPr>
              <a:t>, </a:t>
            </a:r>
            <a:r>
              <a:rPr lang="bn-BD" sz="2000" dirty="0">
                <a:latin typeface="Kalpurush" pitchFamily="2" charset="0"/>
                <a:cs typeface="Kalpurush" pitchFamily="2" charset="0"/>
              </a:rPr>
              <a:t>বিমোহিত করে</a:t>
            </a:r>
            <a:r>
              <a:rPr lang="en-US" sz="2000" dirty="0">
                <a:latin typeface="Kalpurush" pitchFamily="2" charset="0"/>
                <a:cs typeface="Kalpurush" pitchFamily="2" charset="0"/>
              </a:rPr>
              <a:t>, </a:t>
            </a:r>
            <a:r>
              <a:rPr lang="bn-BD" sz="2000" dirty="0">
                <a:latin typeface="Kalpurush" pitchFamily="2" charset="0"/>
                <a:cs typeface="Kalpurush" pitchFamily="2" charset="0"/>
              </a:rPr>
              <a:t>হোক তা কিছু সময়ের জন্য। প্রকৃতিতে ছড়ানো ছিটানো নানা সৌন্দর্য যেমনি আমাদের মুগ্ধ করে</a:t>
            </a:r>
            <a:r>
              <a:rPr lang="en-US" sz="2000" dirty="0">
                <a:latin typeface="Kalpurush" pitchFamily="2" charset="0"/>
                <a:cs typeface="Kalpurush" pitchFamily="2" charset="0"/>
              </a:rPr>
              <a:t>, </a:t>
            </a:r>
            <a:r>
              <a:rPr lang="bn-BD" sz="2000" dirty="0">
                <a:latin typeface="Kalpurush" pitchFamily="2" charset="0"/>
                <a:cs typeface="Kalpurush" pitchFamily="2" charset="0"/>
              </a:rPr>
              <a:t>আমরাও যেভাবে নিজেদের রূপ সৌন্দর্য অন্যের কাছে তুলে ধরতে প্রসাধনীর আশ্রয় নিই বিশেষ করে নারীরা নানা অলঙ্কারে তার রূপ যেভাবে প্রকাশ করে থাকেন তেমনি সাহিত্যে বিশেষ করে কবিতায় সে সৌন্দর্যকে তুলে ধরতে হলে অলঙ্কারের ব্যবহার অত্যাবশ্যকীয়</a:t>
            </a:r>
            <a:r>
              <a:rPr lang="en-US" sz="2000" dirty="0">
                <a:latin typeface="Kalpurush" pitchFamily="2" charset="0"/>
                <a:cs typeface="Kalpurush" pitchFamily="2" charset="0"/>
              </a:rPr>
              <a:t>; </a:t>
            </a:r>
            <a:r>
              <a:rPr lang="bn-BD" sz="2000" dirty="0">
                <a:latin typeface="Kalpurush" pitchFamily="2" charset="0"/>
                <a:cs typeface="Kalpurush" pitchFamily="2" charset="0"/>
              </a:rPr>
              <a:t>যার মাধ্যমে একটি কবিতা অলঙ্কারের আচ্ছাদনে আচ্ছাদিত হয়ে তার শিল্পিত রূপ এবং নান্দনিকতাকে ফুটিয়ে তুলে সবার কাছে গ্রহণযোগ্য হয়ে উঠে।</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b="1" dirty="0">
                <a:latin typeface="Kalpurush" pitchFamily="2" charset="0"/>
                <a:cs typeface="Kalpurush" pitchFamily="2" charset="0"/>
              </a:rPr>
              <a:t>অলংকার কী </a:t>
            </a:r>
            <a:r>
              <a:rPr lang="en-US" sz="2000" b="1" dirty="0">
                <a:latin typeface="Kalpurush" pitchFamily="2" charset="0"/>
                <a:cs typeface="Kalpurush" pitchFamily="2" charset="0"/>
              </a:rPr>
              <a:t>? :</a:t>
            </a:r>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dirty="0">
                <a:latin typeface="Kalpurush" pitchFamily="2" charset="0"/>
                <a:cs typeface="Kalpurush" pitchFamily="2" charset="0"/>
              </a:rPr>
              <a:t>অলংকার কথাটির অর্থ হল </a:t>
            </a:r>
            <a:r>
              <a:rPr lang="en-US" sz="2000" dirty="0">
                <a:latin typeface="Kalpurush" pitchFamily="2" charset="0"/>
                <a:cs typeface="Kalpurush" pitchFamily="2" charset="0"/>
              </a:rPr>
              <a:t>'</a:t>
            </a:r>
            <a:r>
              <a:rPr lang="bn-BD" sz="2000" dirty="0">
                <a:latin typeface="Kalpurush" pitchFamily="2" charset="0"/>
                <a:cs typeface="Kalpurush" pitchFamily="2" charset="0"/>
              </a:rPr>
              <a:t>ভূষণ</a:t>
            </a:r>
            <a:r>
              <a:rPr lang="en-US" sz="2000" dirty="0">
                <a:latin typeface="Kalpurush" pitchFamily="2" charset="0"/>
                <a:cs typeface="Kalpurush" pitchFamily="2" charset="0"/>
              </a:rPr>
              <a:t>' </a:t>
            </a:r>
            <a:r>
              <a:rPr lang="bn-BD" sz="2000" dirty="0">
                <a:latin typeface="Kalpurush" pitchFamily="2" charset="0"/>
                <a:cs typeface="Kalpurush" pitchFamily="2" charset="0"/>
              </a:rPr>
              <a:t>বা </a:t>
            </a:r>
            <a:r>
              <a:rPr lang="en-US" sz="2000" dirty="0">
                <a:latin typeface="Kalpurush" pitchFamily="2" charset="0"/>
                <a:cs typeface="Kalpurush" pitchFamily="2" charset="0"/>
              </a:rPr>
              <a:t>'</a:t>
            </a:r>
            <a:r>
              <a:rPr lang="bn-BD" sz="2000" dirty="0">
                <a:latin typeface="Kalpurush" pitchFamily="2" charset="0"/>
                <a:cs typeface="Kalpurush" pitchFamily="2" charset="0"/>
              </a:rPr>
              <a:t>গয়না</a:t>
            </a:r>
            <a:r>
              <a:rPr lang="en-US" sz="2000" dirty="0">
                <a:latin typeface="Kalpurush" pitchFamily="2" charset="0"/>
                <a:cs typeface="Kalpurush" pitchFamily="2" charset="0"/>
              </a:rPr>
              <a:t>'</a:t>
            </a:r>
            <a:r>
              <a:rPr lang="bn-BD" sz="2000" dirty="0">
                <a:latin typeface="Kalpurush" pitchFamily="2" charset="0"/>
                <a:cs typeface="Kalpurush" pitchFamily="2" charset="0"/>
              </a:rPr>
              <a:t>।নারীরা যেমন তাদের দৈহিক সৌন্দর্যকে বৃদ্ধি করার জন্য যে এক ধরণের ভূষণ ব্যবহার করে থাকেন</a:t>
            </a:r>
            <a:r>
              <a:rPr lang="en-US" sz="2000" dirty="0">
                <a:latin typeface="Kalpurush" pitchFamily="2" charset="0"/>
                <a:cs typeface="Kalpurush" pitchFamily="2" charset="0"/>
              </a:rPr>
              <a:t>,  </a:t>
            </a:r>
            <a:r>
              <a:rPr lang="bn-BD" sz="2000" dirty="0">
                <a:latin typeface="Kalpurush" pitchFamily="2" charset="0"/>
                <a:cs typeface="Kalpurush" pitchFamily="2" charset="0"/>
              </a:rPr>
              <a:t>তাকে বলে দেহের অলংকার।কবিরা তেমনি কাব্য দেহের সৌন্দর্যকে বৃদ্ধি করার জন্য যে বিশেষ ভূষণ ব্যবহার করে থাকেন</a:t>
            </a:r>
            <a:r>
              <a:rPr lang="en-US" sz="2000" dirty="0">
                <a:latin typeface="Kalpurush" pitchFamily="2" charset="0"/>
                <a:cs typeface="Kalpurush" pitchFamily="2" charset="0"/>
              </a:rPr>
              <a:t>,  </a:t>
            </a:r>
            <a:r>
              <a:rPr lang="bn-BD" sz="2000" dirty="0">
                <a:latin typeface="Kalpurush" pitchFamily="2" charset="0"/>
                <a:cs typeface="Kalpurush" pitchFamily="2" charset="0"/>
              </a:rPr>
              <a:t>তাকে বলে কাব্যের অলংকার।</a:t>
            </a:r>
            <a:endParaRPr lang="en-US" sz="2000" dirty="0">
              <a:latin typeface="Kalpurush" pitchFamily="2" charset="0"/>
              <a:cs typeface="Kalpurush" pitchFamily="2" charset="0"/>
            </a:endParaRPr>
          </a:p>
          <a:p>
            <a:pPr fontAlgn="base"/>
            <a:r>
              <a:rPr lang="en-US" sz="2000" dirty="0">
                <a:latin typeface="Kalpurush" pitchFamily="2" charset="0"/>
                <a:cs typeface="Kalpurush" pitchFamily="2" charset="0"/>
              </a:rPr>
              <a:t/>
            </a:r>
            <a:br>
              <a:rPr lang="en-US" sz="2000" dirty="0">
                <a:latin typeface="Kalpurush" pitchFamily="2" charset="0"/>
                <a:cs typeface="Kalpurush" pitchFamily="2" charset="0"/>
              </a:rPr>
            </a:br>
            <a:r>
              <a:rPr lang="bn-BD" sz="2000" b="1" dirty="0">
                <a:latin typeface="Kalpurush" pitchFamily="2" charset="0"/>
                <a:cs typeface="Kalpurush" pitchFamily="2" charset="0"/>
              </a:rPr>
              <a:t>সংজ্ঞা :</a:t>
            </a:r>
            <a:r>
              <a:rPr lang="en-US" sz="2000" dirty="0">
                <a:latin typeface="Kalpurush" pitchFamily="2" charset="0"/>
                <a:cs typeface="Kalpurush" pitchFamily="2" charset="0"/>
              </a:rPr>
              <a:t> </a:t>
            </a:r>
            <a:r>
              <a:rPr lang="bn-BD" sz="2000" dirty="0">
                <a:latin typeface="Kalpurush" pitchFamily="2" charset="0"/>
                <a:cs typeface="Kalpurush" pitchFamily="2" charset="0"/>
              </a:rPr>
              <a:t>সাহিত্য স্রষ্টার যে রচনা কৌশল কাব্যের শব্দধ্বনিকে শ্রুতিমধুর এবং অর্থধ্বনিকে রসাপ্লুত ও হৃদয়গ্রাহী করে তোলে তাকে বলে অলংকার।</a:t>
            </a:r>
            <a:endParaRPr lang="en-US" sz="2000" dirty="0">
              <a:latin typeface="Kalpurush" pitchFamily="2" charset="0"/>
              <a:cs typeface="Kalpurush" pitchFamily="2" charset="0"/>
            </a:endParaRPr>
          </a:p>
          <a:p>
            <a:endParaRPr lang="en-US" sz="2000" dirty="0">
              <a:latin typeface="Kalpurush" pitchFamily="2" charset="0"/>
              <a:cs typeface="Kalpurush" pitchFamily="2" charset="0"/>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
            <a:ext cx="8610600" cy="6740307"/>
          </a:xfrm>
          <a:prstGeom prst="rect">
            <a:avLst/>
          </a:prstGeom>
          <a:noFill/>
        </p:spPr>
        <p:txBody>
          <a:bodyPr wrap="square" rtlCol="0">
            <a:spAutoFit/>
          </a:bodyPr>
          <a:lstStyle/>
          <a:p>
            <a:pPr fontAlgn="base"/>
            <a:r>
              <a:rPr lang="bn-BD" sz="2400" b="1" dirty="0">
                <a:latin typeface="Kalpurush" pitchFamily="2" charset="0"/>
                <a:cs typeface="Kalpurush" pitchFamily="2" charset="0"/>
              </a:rPr>
              <a:t>শ্রেণিবিভাগ :</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বাণী বহিরঙ্গে শব্দময়ী </a:t>
            </a:r>
            <a:r>
              <a:rPr lang="en-US" sz="2400" dirty="0">
                <a:latin typeface="Kalpurush" pitchFamily="2" charset="0"/>
                <a:cs typeface="Kalpurush" pitchFamily="2" charset="0"/>
              </a:rPr>
              <a:t>, </a:t>
            </a:r>
            <a:r>
              <a:rPr lang="bn-BD" sz="2400" dirty="0">
                <a:latin typeface="Kalpurush" pitchFamily="2" charset="0"/>
                <a:cs typeface="Kalpurush" pitchFamily="2" charset="0"/>
              </a:rPr>
              <a:t>অন্তরঙ্গে অর্থময়ী। তাই অলংকার দুই প্রকার-- শব্দালংকার ও অর্থালংকার।</a:t>
            </a:r>
            <a:endParaRPr lang="en-US" sz="2400" dirty="0">
              <a:latin typeface="Kalpurush" pitchFamily="2" charset="0"/>
              <a:cs typeface="Kalpurush" pitchFamily="2" charset="0"/>
            </a:endParaRPr>
          </a:p>
          <a:p>
            <a:pPr fontAlgn="base"/>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b="1" dirty="0">
                <a:latin typeface="Kalpurush" pitchFamily="2" charset="0"/>
                <a:cs typeface="Kalpurush" pitchFamily="2" charset="0"/>
              </a:rPr>
              <a:t>শব্দালংকার:-</a:t>
            </a:r>
            <a:r>
              <a:rPr lang="en-US" sz="2400" dirty="0">
                <a:latin typeface="Kalpurush" pitchFamily="2" charset="0"/>
                <a:cs typeface="Kalpurush" pitchFamily="2" charset="0"/>
              </a:rPr>
              <a:t> </a:t>
            </a:r>
            <a:r>
              <a:rPr lang="bn-BD" sz="2400" dirty="0">
                <a:latin typeface="Kalpurush" pitchFamily="2" charset="0"/>
                <a:cs typeface="Kalpurush" pitchFamily="2" charset="0"/>
              </a:rPr>
              <a:t>শব্দের বহিরঙ্গ ধ্বনির আশ্রয়ে যে কাব্য সৌন্দর্যের সৃষ্টি হয় তাকে বলে শব্দালংকার।</a:t>
            </a:r>
            <a:endParaRPr lang="en-US" sz="2400" dirty="0">
              <a:latin typeface="Kalpurush" pitchFamily="2" charset="0"/>
              <a:cs typeface="Kalpurush" pitchFamily="2" charset="0"/>
            </a:endParaRPr>
          </a:p>
          <a:p>
            <a:pPr fontAlgn="base"/>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b="1" dirty="0">
                <a:latin typeface="Kalpurush" pitchFamily="2" charset="0"/>
                <a:cs typeface="Kalpurush" pitchFamily="2" charset="0"/>
              </a:rPr>
              <a:t>অর্থালংকার:-</a:t>
            </a:r>
            <a:r>
              <a:rPr lang="en-US" sz="2400" dirty="0">
                <a:latin typeface="Kalpurush" pitchFamily="2" charset="0"/>
                <a:cs typeface="Kalpurush" pitchFamily="2" charset="0"/>
              </a:rPr>
              <a:t> </a:t>
            </a:r>
            <a:r>
              <a:rPr lang="bn-BD" sz="2400" dirty="0">
                <a:latin typeface="Kalpurush" pitchFamily="2" charset="0"/>
                <a:cs typeface="Kalpurush" pitchFamily="2" charset="0"/>
              </a:rPr>
              <a:t>শব্দের অন্তরঙ্গ অর্থের আশ্রয়ে যে কাব্য সৌন্দর্যের সৃষ্টি হয় তাকে অর্থালংকার বলে।</a:t>
            </a:r>
            <a:endParaRPr lang="en-US" sz="2400" dirty="0">
              <a:latin typeface="Kalpurush" pitchFamily="2" charset="0"/>
              <a:cs typeface="Kalpurush" pitchFamily="2" charset="0"/>
            </a:endParaRPr>
          </a:p>
          <a:p>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b="1" dirty="0">
                <a:latin typeface="Kalpurush" pitchFamily="2" charset="0"/>
                <a:cs typeface="Kalpurush" pitchFamily="2" charset="0"/>
              </a:rPr>
              <a:t>শব্দালংকার ও অর্থালংকারের মধ্যে পার্থক্য :</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ক) শব্দালংকারের আবেদন আমাদের কানের কাছে।</a:t>
            </a:r>
            <a:r>
              <a:rPr lang="en-US" sz="2400" dirty="0">
                <a:latin typeface="Kalpurush" pitchFamily="2" charset="0"/>
                <a:cs typeface="Kalpurush" pitchFamily="2" charset="0"/>
              </a:rPr>
              <a:t>   </a:t>
            </a:r>
            <a:r>
              <a:rPr lang="bn-BD" sz="2400" dirty="0">
                <a:latin typeface="Kalpurush" pitchFamily="2" charset="0"/>
                <a:cs typeface="Kalpurush" pitchFamily="2" charset="0"/>
              </a:rPr>
              <a:t>অর্থালংকারের আবেদন আমাদের বুদ্ধির কাছে।</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খ) শব্দালংকারে বাক্যের সংগীত ধর্মের প্রকাশ।</a:t>
            </a:r>
            <a:r>
              <a:rPr lang="en-US" sz="2400" dirty="0">
                <a:latin typeface="Kalpurush" pitchFamily="2" charset="0"/>
                <a:cs typeface="Kalpurush" pitchFamily="2" charset="0"/>
              </a:rPr>
              <a:t>  </a:t>
            </a:r>
            <a:r>
              <a:rPr lang="bn-BD" sz="2400" dirty="0">
                <a:latin typeface="Kalpurush" pitchFamily="2" charset="0"/>
                <a:cs typeface="Kalpurush" pitchFamily="2" charset="0"/>
              </a:rPr>
              <a:t>অর্থালংকারে তার চিত্রধর্মের প্রকাশ।</a:t>
            </a:r>
            <a:r>
              <a:rPr lang="en-US" sz="2400" dirty="0">
                <a:latin typeface="Kalpurush" pitchFamily="2" charset="0"/>
                <a:cs typeface="Kalpurush" pitchFamily="2" charset="0"/>
              </a:rPr>
              <a:t/>
            </a:r>
            <a:br>
              <a:rPr lang="en-US" sz="2400" dirty="0">
                <a:latin typeface="Kalpurush" pitchFamily="2" charset="0"/>
                <a:cs typeface="Kalpurush" pitchFamily="2" charset="0"/>
              </a:rPr>
            </a:br>
            <a:r>
              <a:rPr lang="bn-BD" sz="2400" dirty="0">
                <a:latin typeface="Kalpurush" pitchFamily="2" charset="0"/>
                <a:cs typeface="Kalpurush" pitchFamily="2" charset="0"/>
              </a:rPr>
              <a:t>গ) শব্দালংকার শব্দের পরিবর্তন সহ্য করতে পারে না । অর্থালংকারে শব্দ পরিবর্তনে কোনো ক্ষতি হয় না।</a:t>
            </a:r>
            <a:r>
              <a:rPr lang="en-US" sz="2400" dirty="0">
                <a:latin typeface="Kalpurush" pitchFamily="2" charset="0"/>
                <a:cs typeface="Kalpurush" pitchFamily="2" charset="0"/>
              </a:rPr>
              <a:t/>
            </a:r>
            <a:br>
              <a:rPr lang="en-US" sz="2400" dirty="0">
                <a:latin typeface="Kalpurush" pitchFamily="2" charset="0"/>
                <a:cs typeface="Kalpurush" pitchFamily="2" charset="0"/>
              </a:rPr>
            </a:br>
            <a:endParaRPr lang="en-US" sz="2400" dirty="0">
              <a:latin typeface="Kalpurush" pitchFamily="2" charset="0"/>
              <a:cs typeface="Kalpurush"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2362200"/>
            <a:ext cx="6350162" cy="1446550"/>
          </a:xfrm>
          <a:prstGeom prst="rect">
            <a:avLst/>
          </a:prstGeom>
          <a:noFill/>
        </p:spPr>
        <p:txBody>
          <a:bodyPr wrap="square" rtlCol="0">
            <a:spAutoFit/>
          </a:bodyPr>
          <a:lstStyle/>
          <a:p>
            <a:pPr algn="ctr"/>
            <a:r>
              <a:rPr lang="bn-BD" sz="8800" dirty="0" smtClean="0">
                <a:solidFill>
                  <a:srgbClr val="FF0000"/>
                </a:solidFill>
                <a:latin typeface="Kalpurush" pitchFamily="2" charset="0"/>
                <a:cs typeface="Kalpurush" pitchFamily="2" charset="0"/>
              </a:rPr>
              <a:t>ধন্যবাদ</a:t>
            </a:r>
            <a:r>
              <a:rPr lang="bn-BD" dirty="0" smtClean="0">
                <a:solidFill>
                  <a:srgbClr val="FF0000"/>
                </a:solidFill>
              </a:rPr>
              <a:t> </a:t>
            </a:r>
            <a:endParaRPr lang="en-US"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9</TotalTime>
  <Words>32</Words>
  <Application>Microsoft Office PowerPoint</Application>
  <PresentationFormat>On-screen Show (4:3)</PresentationFormat>
  <Paragraphs>15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Foundry</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PC</cp:lastModifiedBy>
  <cp:revision>10</cp:revision>
  <dcterms:created xsi:type="dcterms:W3CDTF">2022-03-13T15:48:15Z</dcterms:created>
  <dcterms:modified xsi:type="dcterms:W3CDTF">2024-11-16T10:04:21Z</dcterms:modified>
</cp:coreProperties>
</file>